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1"/>
  </p:notesMasterIdLst>
  <p:handoutMasterIdLst>
    <p:handoutMasterId r:id="rId22"/>
  </p:handoutMasterIdLst>
  <p:sldIdLst>
    <p:sldId id="603" r:id="rId8"/>
    <p:sldId id="2340" r:id="rId9"/>
    <p:sldId id="739" r:id="rId10"/>
    <p:sldId id="2585" r:id="rId11"/>
    <p:sldId id="2586" r:id="rId12"/>
    <p:sldId id="2587" r:id="rId13"/>
    <p:sldId id="2593" r:id="rId14"/>
    <p:sldId id="2592" r:id="rId15"/>
    <p:sldId id="2588" r:id="rId16"/>
    <p:sldId id="2589" r:id="rId17"/>
    <p:sldId id="2590" r:id="rId18"/>
    <p:sldId id="2591" r:id="rId19"/>
    <p:sldId id="582" r:id="rId2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A87524-BAD3-6B42-AD00-A5B68C41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C6353AA-78A9-F448-8F12-12AB976EF4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C4D62EC-86A7-694E-97EA-1BC3568B6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0A5553-D5B0-9442-9EA8-BCC1B4251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AF4F27A-0768-AC43-A6C5-95106ABDDF1F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BD48845-C4A0-AB4D-8046-9EA85CD8CF11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DeepSpeed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388C5-E864-0E40-934F-0C7184B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F577F9-36F1-F84E-B0FA-0FA19A48FA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Zero Redundancy Optimizer</a:t>
            </a:r>
            <a:r>
              <a:rPr lang="zh-CN" altLang="en-US" dirty="0"/>
              <a:t>，一系列显存优化方法的统称：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）：</a:t>
            </a:r>
            <a:r>
              <a:rPr lang="en-US" altLang="zh-CN" dirty="0"/>
              <a:t>ZeRO1/2/3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Optimizer state partitioning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ZeRO stage 1</a:t>
            </a:r>
            <a:r>
              <a:rPr lang="zh-CN" altLang="en-US" dirty="0">
                <a:solidFill>
                  <a:srgbClr val="C00000"/>
                </a:solidFill>
              </a:rPr>
              <a:t>）：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只对 </a:t>
            </a:r>
            <a:r>
              <a:rPr lang="en-US" altLang="zh-CN" dirty="0"/>
              <a:t>optimizer</a:t>
            </a:r>
            <a:r>
              <a:rPr lang="zh-CN" altLang="en-US" dirty="0"/>
              <a:t> 状态进行切分，占用内存原始</a:t>
            </a:r>
            <a:r>
              <a:rPr lang="en-US" altLang="zh-CN" dirty="0"/>
              <a:t>1/4</a:t>
            </a:r>
            <a:r>
              <a:rPr lang="zh-CN" altLang="en-US" dirty="0"/>
              <a:t>；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Gradient partitioning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ZeRO stage 2</a:t>
            </a:r>
            <a:r>
              <a:rPr lang="zh-CN" altLang="en-US" dirty="0">
                <a:solidFill>
                  <a:srgbClr val="C00000"/>
                </a:solidFill>
              </a:rPr>
              <a:t>）：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对 </a:t>
            </a:r>
            <a:r>
              <a:rPr lang="en-US" altLang="zh-CN" dirty="0"/>
              <a:t>optimizer</a:t>
            </a:r>
            <a:r>
              <a:rPr lang="zh-CN" altLang="en-US" dirty="0"/>
              <a:t>  和 </a:t>
            </a:r>
            <a:r>
              <a:rPr lang="en-US" altLang="zh-CN" dirty="0"/>
              <a:t>grad</a:t>
            </a:r>
            <a:r>
              <a:rPr lang="zh-CN" altLang="en-US" dirty="0"/>
              <a:t> 进行切分，占用内存原始</a:t>
            </a:r>
            <a:r>
              <a:rPr lang="en-US" altLang="zh-CN" dirty="0"/>
              <a:t>1/8</a:t>
            </a:r>
            <a:r>
              <a:rPr lang="zh-CN" altLang="en-US" dirty="0"/>
              <a:t>；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Parameter partitioning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ZeRO stage 3</a:t>
            </a:r>
            <a:r>
              <a:rPr lang="zh-CN" altLang="en-US" dirty="0">
                <a:solidFill>
                  <a:srgbClr val="C00000"/>
                </a:solidFill>
              </a:rPr>
              <a:t>）：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对 </a:t>
            </a:r>
            <a:r>
              <a:rPr lang="en-US" altLang="zh-CN" dirty="0"/>
              <a:t>optimizer</a:t>
            </a:r>
            <a:r>
              <a:rPr lang="zh-CN" altLang="en-US" dirty="0"/>
              <a:t>、</a:t>
            </a:r>
            <a:r>
              <a:rPr lang="en-US" altLang="zh-CN" dirty="0"/>
              <a:t>grad</a:t>
            </a:r>
            <a:r>
              <a:rPr lang="zh-CN" altLang="en-US" dirty="0"/>
              <a:t> 和模型参数进行切分，内存减少与数据并行度和复杂度成线性关系，同时通信容量是数据并行性的 </a:t>
            </a:r>
            <a:r>
              <a:rPr lang="en-US" altLang="zh-CN" dirty="0"/>
              <a:t>1.5</a:t>
            </a:r>
            <a:r>
              <a:rPr lang="zh-CN" altLang="en-US" dirty="0"/>
              <a:t> 倍；</a:t>
            </a:r>
          </a:p>
        </p:txBody>
      </p:sp>
    </p:spTree>
    <p:extLst>
      <p:ext uri="{BB962C8B-B14F-4D97-AF65-F5344CB8AC3E}">
        <p14:creationId xmlns:p14="http://schemas.microsoft.com/office/powerpoint/2010/main" val="158209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388C5-E864-0E40-934F-0C7184B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DE210F-9915-4145-A445-DA888B1B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2974439"/>
            <a:ext cx="8330881" cy="3437584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F577F9-36F1-F84E-B0FA-0FA19A48F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2131"/>
            <a:ext cx="10963473" cy="5132949"/>
          </a:xfrm>
        </p:spPr>
        <p:txBody>
          <a:bodyPr/>
          <a:lstStyle/>
          <a:p>
            <a:r>
              <a:rPr lang="en-US" altLang="zh-CN" sz="1800" dirty="0">
                <a:solidFill>
                  <a:srgbClr val="C00000"/>
                </a:solidFill>
              </a:rPr>
              <a:t>Optimizer state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1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只对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 状态进行切分，占用内存原始</a:t>
            </a:r>
            <a:r>
              <a:rPr lang="en-US" altLang="zh-CN" sz="1800" dirty="0"/>
              <a:t>1/4</a:t>
            </a:r>
            <a:r>
              <a:rPr lang="zh-CN" altLang="en-US" sz="1800" dirty="0"/>
              <a:t>；</a:t>
            </a:r>
          </a:p>
          <a:p>
            <a:r>
              <a:rPr lang="en-US" altLang="zh-CN" sz="1800" dirty="0">
                <a:solidFill>
                  <a:srgbClr val="C00000"/>
                </a:solidFill>
              </a:rPr>
              <a:t>Gradient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2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  和 </a:t>
            </a:r>
            <a:r>
              <a:rPr lang="en-US" altLang="zh-CN" sz="1800" dirty="0"/>
              <a:t>grad</a:t>
            </a:r>
            <a:r>
              <a:rPr lang="zh-CN" altLang="en-US" sz="1800" dirty="0"/>
              <a:t> 进行切分，占用内存原始</a:t>
            </a:r>
            <a:r>
              <a:rPr lang="en-US" altLang="zh-CN" sz="1800" dirty="0"/>
              <a:t>1/8</a:t>
            </a:r>
            <a:r>
              <a:rPr lang="zh-CN" altLang="en-US" sz="1800" dirty="0"/>
              <a:t>；</a:t>
            </a:r>
          </a:p>
          <a:p>
            <a:r>
              <a:rPr lang="en-US" altLang="zh-CN" sz="1800" dirty="0">
                <a:solidFill>
                  <a:srgbClr val="C00000"/>
                </a:solidFill>
              </a:rPr>
              <a:t>Parameter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3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、</a:t>
            </a:r>
            <a:r>
              <a:rPr lang="en-US" altLang="zh-CN" sz="1800" dirty="0"/>
              <a:t>grad</a:t>
            </a:r>
            <a:r>
              <a:rPr lang="zh-CN" altLang="en-US" sz="1800" dirty="0"/>
              <a:t> 和模型参数进行切分，内存与数据并行线性关系，通信 </a:t>
            </a:r>
            <a:r>
              <a:rPr lang="en-US" altLang="zh-CN" sz="1800" dirty="0"/>
              <a:t>DP</a:t>
            </a:r>
            <a:r>
              <a:rPr lang="zh-CN" altLang="en-US" sz="1800" dirty="0"/>
              <a:t> </a:t>
            </a:r>
            <a:r>
              <a:rPr lang="en-US" altLang="zh-CN" sz="1800" dirty="0"/>
              <a:t>1.5X</a:t>
            </a:r>
            <a:r>
              <a:rPr lang="zh-CN" altLang="en-US" sz="1800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03896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E31543-5B7F-6741-AD9B-D578FE7D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ZeRO: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goes?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01AA3F-8FDD-0748-B089-DD1D54DA1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150588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模型本身相关且必须存储的参数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Model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(half)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Gradients</a:t>
            </a:r>
            <a:r>
              <a:rPr lang="zh-CN" altLang="en-US" dirty="0"/>
              <a:t> </a:t>
            </a:r>
            <a:r>
              <a:rPr lang="en-US" altLang="zh-CN" dirty="0"/>
              <a:t>(half)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Optimizer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Master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(fp32)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Adam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(fp32)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Adam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(fp32)</a:t>
            </a:r>
            <a:r>
              <a:rPr lang="zh-CN" altLang="en-US" dirty="0"/>
              <a:t>：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7654025-FB57-8C42-8AAC-BBF53A84FDC1}"/>
              </a:ext>
            </a:extLst>
          </p:cNvPr>
          <p:cNvSpPr txBox="1">
            <a:spLocks/>
          </p:cNvSpPr>
          <p:nvPr/>
        </p:nvSpPr>
        <p:spPr>
          <a:xfrm>
            <a:off x="5119435" y="1360170"/>
            <a:ext cx="6662257" cy="499491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假设模型参数量 </a:t>
            </a:r>
            <a:r>
              <a:rPr lang="el-GR" altLang="zh-CN" sz="1800" dirty="0"/>
              <a:t>Ψ </a:t>
            </a:r>
            <a:r>
              <a:rPr lang="zh-CN" altLang="el-GR" sz="1800" dirty="0"/>
              <a:t>，</a:t>
            </a:r>
            <a:r>
              <a:rPr lang="zh-CN" altLang="en-US" sz="1800" dirty="0"/>
              <a:t>使用</a:t>
            </a:r>
            <a:r>
              <a:rPr lang="en-US" altLang="zh-CN" sz="1800" dirty="0"/>
              <a:t>Adam</a:t>
            </a:r>
            <a:r>
              <a:rPr lang="zh-CN" altLang="en-US" sz="1800" dirty="0"/>
              <a:t>优化器混合精度训练：</a:t>
            </a:r>
          </a:p>
          <a:p>
            <a:pPr lvl="1"/>
            <a:r>
              <a:rPr lang="en-US" altLang="zh-CN" sz="1600" dirty="0"/>
              <a:t>a.</a:t>
            </a:r>
            <a:r>
              <a:rPr lang="zh-CN" altLang="en-US" sz="1600" dirty="0"/>
              <a:t>模型参数和梯度 </a:t>
            </a:r>
            <a:r>
              <a:rPr lang="en-US" altLang="zh-CN" sz="1600" dirty="0"/>
              <a:t>float16</a:t>
            </a:r>
            <a:r>
              <a:rPr lang="zh-CN" altLang="en-US" sz="1600" dirty="0"/>
              <a:t>，显存消耗为 </a:t>
            </a:r>
            <a:r>
              <a:rPr lang="en-US" altLang="zh-CN" sz="1600" dirty="0"/>
              <a:t>2</a:t>
            </a:r>
            <a:r>
              <a:rPr lang="el-GR" altLang="zh-CN" sz="1600" dirty="0"/>
              <a:t>Ψ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el-GR" altLang="zh-CN" sz="1600" dirty="0"/>
              <a:t>Ψ</a:t>
            </a:r>
            <a:r>
              <a:rPr lang="zh-CN" altLang="en-US" sz="1600" dirty="0"/>
              <a:t>；</a:t>
            </a:r>
            <a:endParaRPr lang="zh-CN" altLang="el-GR" sz="1600" dirty="0"/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维护 </a:t>
            </a:r>
            <a:r>
              <a:rPr lang="en-US" altLang="zh-CN" sz="1600" dirty="0"/>
              <a:t>float32</a:t>
            </a:r>
            <a:r>
              <a:rPr lang="zh-CN" altLang="en-US" sz="1600" dirty="0"/>
              <a:t> 模型副本，消耗 </a:t>
            </a:r>
            <a:r>
              <a:rPr lang="en-US" altLang="zh-CN" sz="1600" dirty="0"/>
              <a:t>4</a:t>
            </a:r>
            <a:r>
              <a:rPr lang="el-GR" altLang="zh-CN" sz="1600" dirty="0"/>
              <a:t>Ψ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辅助变量 </a:t>
            </a:r>
            <a:r>
              <a:rPr lang="en-US" altLang="zh-CN" sz="1600" dirty="0"/>
              <a:t>fp32</a:t>
            </a:r>
            <a:r>
              <a:rPr lang="zh-CN" altLang="en-US" sz="1600" dirty="0"/>
              <a:t> </a:t>
            </a:r>
            <a:r>
              <a:rPr lang="en-US" altLang="zh-CN" sz="1600" dirty="0"/>
              <a:t>momentum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fp32</a:t>
            </a:r>
            <a:r>
              <a:rPr lang="zh-CN" altLang="en-US" sz="1600" dirty="0"/>
              <a:t> </a:t>
            </a:r>
            <a:r>
              <a:rPr lang="en-US" altLang="zh-CN" sz="1600" dirty="0"/>
              <a:t>variance</a:t>
            </a:r>
            <a:r>
              <a:rPr lang="zh-CN" altLang="en-US" sz="1600" dirty="0"/>
              <a:t>，显存消耗 </a:t>
            </a:r>
            <a:r>
              <a:rPr lang="en-US" altLang="zh-CN" sz="1600" dirty="0"/>
              <a:t>4</a:t>
            </a:r>
            <a:r>
              <a:rPr lang="el-GR" altLang="zh-CN" sz="1600" dirty="0"/>
              <a:t>Ψ+4Ψ</a:t>
            </a:r>
            <a:r>
              <a:rPr lang="zh-CN" altLang="en-US" sz="1600" dirty="0"/>
              <a:t>；</a:t>
            </a:r>
            <a:endParaRPr lang="zh-CN" altLang="el-GR" sz="1600" dirty="0"/>
          </a:p>
          <a:p>
            <a:r>
              <a:rPr lang="zh-CN" altLang="en-US" sz="1800" dirty="0"/>
              <a:t>模型消耗 </a:t>
            </a:r>
            <a:r>
              <a:rPr lang="en-US" altLang="zh-CN" sz="1800" dirty="0"/>
              <a:t>2</a:t>
            </a:r>
            <a:r>
              <a:rPr lang="el-GR" altLang="zh-CN" sz="1800" dirty="0"/>
              <a:t>Ψ+2Ψ=4Ψ </a:t>
            </a:r>
            <a:r>
              <a:rPr lang="zh-CN" altLang="el-GR" sz="1800" dirty="0"/>
              <a:t>，</a:t>
            </a:r>
            <a:r>
              <a:rPr lang="en-US" altLang="zh-CN" sz="1800" dirty="0"/>
              <a:t>Adam</a:t>
            </a:r>
            <a:r>
              <a:rPr lang="zh-CN" altLang="en-US" sz="1800" dirty="0"/>
              <a:t> 消耗 </a:t>
            </a:r>
            <a:r>
              <a:rPr lang="en-US" altLang="zh-CN" sz="1800" dirty="0"/>
              <a:t>4</a:t>
            </a:r>
            <a:r>
              <a:rPr lang="el-GR" altLang="zh-CN" sz="1800" dirty="0"/>
              <a:t>Ψ+4Ψ+4Ψ=12Ψ</a:t>
            </a:r>
            <a:r>
              <a:rPr lang="zh-CN" altLang="en-US" sz="1800" dirty="0"/>
              <a:t>，总消耗 </a:t>
            </a:r>
            <a:r>
              <a:rPr lang="el-GR" altLang="zh-CN" sz="1800" dirty="0"/>
              <a:t>Ψ+12Ψ= 16Ψ </a:t>
            </a:r>
            <a:endParaRPr lang="en-US" altLang="zh-CN" sz="1800" dirty="0"/>
          </a:p>
          <a:p>
            <a:r>
              <a:rPr lang="zh-CN" altLang="en-US" sz="1800" dirty="0"/>
              <a:t>优化器显存占用表示 </a:t>
            </a:r>
            <a:r>
              <a:rPr lang="en-US" altLang="zh-CN" sz="1800" dirty="0"/>
              <a:t>K</a:t>
            </a:r>
            <a:r>
              <a:rPr lang="el-GR" altLang="zh-CN" sz="1800" dirty="0"/>
              <a:t>Ψ</a:t>
            </a:r>
            <a:r>
              <a:rPr lang="zh-CN" altLang="en-US" sz="1800" dirty="0"/>
              <a:t>（不同的优化器不同），则、混合精度训练显存占用 </a:t>
            </a:r>
            <a:r>
              <a:rPr lang="en-US" altLang="zh-CN" sz="1800" dirty="0"/>
              <a:t>4</a:t>
            </a:r>
            <a:r>
              <a:rPr lang="el-GR" altLang="zh-CN" sz="1800" dirty="0"/>
              <a:t>Ψ+</a:t>
            </a:r>
            <a:r>
              <a:rPr lang="en-US" altLang="zh-CN" sz="1800" dirty="0"/>
              <a:t>K</a:t>
            </a:r>
            <a:r>
              <a:rPr lang="el-GR" altLang="zh-CN" sz="1800" dirty="0"/>
              <a:t>Ψ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5671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DeepSpeed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919BC8-7CE7-134A-8B89-30A226A817F2}"/>
              </a:ext>
            </a:extLst>
          </p:cNvPr>
          <p:cNvSpPr/>
          <p:nvPr/>
        </p:nvSpPr>
        <p:spPr>
          <a:xfrm>
            <a:off x="4022452" y="5064342"/>
            <a:ext cx="4550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https://github.com/microsoft/DeepSpeed</a:t>
            </a:r>
          </a:p>
        </p:txBody>
      </p:sp>
    </p:spTree>
    <p:extLst>
      <p:ext uri="{BB962C8B-B14F-4D97-AF65-F5344CB8AC3E}">
        <p14:creationId xmlns:p14="http://schemas.microsoft.com/office/powerpoint/2010/main" val="39287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939688-F053-BE4D-8382-DAA3114E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创新特性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7CA402-6F43-074C-AEC2-A3F1BDF61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800" b="1" dirty="0"/>
              <a:t>Training</a:t>
            </a:r>
            <a:r>
              <a:rPr lang="zh-CN" altLang="en-US" sz="1800" b="1" dirty="0"/>
              <a:t>：</a:t>
            </a:r>
            <a:r>
              <a:rPr lang="zh-CN" altLang="en-US" sz="1800" dirty="0"/>
              <a:t>为大模型训练供 </a:t>
            </a:r>
            <a:r>
              <a:rPr lang="en-US" altLang="zh-CN" sz="1800" dirty="0"/>
              <a:t>ZeRO</a:t>
            </a:r>
            <a:r>
              <a:rPr lang="zh-CN" altLang="en-US" sz="1800" dirty="0"/>
              <a:t>、</a:t>
            </a:r>
            <a:r>
              <a:rPr lang="en-US" altLang="zh-CN" sz="1800" dirty="0"/>
              <a:t>3D-Parallelism</a:t>
            </a:r>
            <a:r>
              <a:rPr lang="zh-CN" altLang="en-US" sz="1800" dirty="0"/>
              <a:t>、</a:t>
            </a:r>
            <a:r>
              <a:rPr lang="en-US" altLang="zh-CN" sz="1800" dirty="0"/>
              <a:t>DeepSpeed-MoE</a:t>
            </a:r>
            <a:r>
              <a:rPr lang="zh-CN" altLang="en-US" sz="1800" dirty="0"/>
              <a:t>、</a:t>
            </a:r>
            <a:r>
              <a:rPr lang="en-US" altLang="zh-CN" sz="1800" dirty="0"/>
              <a:t>ZeRO-Infinity</a:t>
            </a:r>
            <a:r>
              <a:rPr lang="zh-CN" altLang="en-US" sz="1800" dirty="0"/>
              <a:t>等特性；</a:t>
            </a:r>
            <a:endParaRPr lang="en-US" altLang="zh-CN" sz="1800" dirty="0"/>
          </a:p>
          <a:p>
            <a:r>
              <a:rPr lang="en-US" altLang="zh-CN" sz="1800" b="1" dirty="0"/>
              <a:t>Inference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提供</a:t>
            </a:r>
            <a:r>
              <a:rPr lang="en-US" altLang="zh-CN" sz="1800" dirty="0"/>
              <a:t>Tensor</a:t>
            </a:r>
            <a:r>
              <a:rPr lang="zh-CN" altLang="en-US" sz="1800" dirty="0"/>
              <a:t>、</a:t>
            </a:r>
            <a:r>
              <a:rPr lang="en-US" altLang="zh-CN" sz="1800" dirty="0"/>
              <a:t>Pipeline</a:t>
            </a:r>
            <a:r>
              <a:rPr lang="zh-CN" altLang="en-US" sz="1800" dirty="0"/>
              <a:t>、</a:t>
            </a:r>
            <a:r>
              <a:rPr lang="en-US" altLang="zh-CN" sz="1800" dirty="0"/>
              <a:t>Expert</a:t>
            </a:r>
            <a:r>
              <a:rPr lang="zh-CN" altLang="en-US" sz="1800" dirty="0"/>
              <a:t>等并行特性与推理内核、通信优化和异构内存特性结合；</a:t>
            </a:r>
            <a:endParaRPr lang="en-US" altLang="zh-CN" sz="1800" dirty="0"/>
          </a:p>
          <a:p>
            <a:r>
              <a:rPr lang="en-US" altLang="zh-CN" sz="1800" b="1" dirty="0"/>
              <a:t>Compression</a:t>
            </a:r>
            <a:r>
              <a:rPr lang="zh-CN" altLang="en-US" sz="1800" b="1" dirty="0"/>
              <a:t>：</a:t>
            </a:r>
            <a:r>
              <a:rPr lang="zh-CN" altLang="en-US" sz="1800" dirty="0"/>
              <a:t>提供 </a:t>
            </a:r>
            <a:r>
              <a:rPr lang="en-US" altLang="zh-CN" sz="1800" dirty="0" err="1"/>
              <a:t>ZeroQuant</a:t>
            </a:r>
            <a:r>
              <a:rPr lang="zh-CN" altLang="en-US" sz="1800" dirty="0"/>
              <a:t> 和 </a:t>
            </a:r>
            <a:r>
              <a:rPr lang="en-US" altLang="zh-CN" sz="1800" dirty="0"/>
              <a:t>XTC</a:t>
            </a:r>
            <a:r>
              <a:rPr lang="zh-CN" altLang="en-US" sz="1800" dirty="0"/>
              <a:t> 等 </a:t>
            </a:r>
            <a:r>
              <a:rPr lang="en-US" altLang="zh-CN" sz="1800" dirty="0" err="1"/>
              <a:t>SoTA</a:t>
            </a:r>
            <a:r>
              <a:rPr lang="zh-CN" altLang="en-US" sz="1800" dirty="0"/>
              <a:t> 在压缩方面的创新；</a:t>
            </a:r>
            <a:endParaRPr lang="en-US" altLang="zh-CN" sz="1800" dirty="0"/>
          </a:p>
          <a:p>
            <a:r>
              <a:rPr lang="en-US" altLang="zh-CN" sz="1800" b="1" dirty="0"/>
              <a:t>4Science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遥远的你；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1D88D1-39C0-434E-A148-F42F4E1E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4" y="3745399"/>
            <a:ext cx="10963474" cy="25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F94C49-987D-BF47-8A9C-380F51BA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616CBD-5BE2-6B45-AE87-437B78E9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27282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</a:rPr>
              <a:t>APIs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/>
            <a:r>
              <a:rPr lang="zh-CN" altLang="en-US" dirty="0"/>
              <a:t>配置参数在 </a:t>
            </a:r>
            <a:r>
              <a:rPr lang="en-US" altLang="zh-CN" dirty="0" err="1"/>
              <a:t>ds_config.json</a:t>
            </a:r>
            <a:r>
              <a:rPr lang="zh-CN" altLang="en-US" dirty="0"/>
              <a:t> 中，通过 </a:t>
            </a:r>
            <a:r>
              <a:rPr lang="en-US" altLang="zh-CN" dirty="0"/>
              <a:t>API</a:t>
            </a:r>
            <a:r>
              <a:rPr lang="zh-CN" altLang="en-US" dirty="0"/>
              <a:t> 接口可以调用 </a:t>
            </a:r>
            <a:r>
              <a:rPr lang="en-US" altLang="zh-CN" dirty="0"/>
              <a:t>DeepSpeed</a:t>
            </a:r>
            <a:r>
              <a:rPr lang="zh-CN" altLang="en-US" dirty="0"/>
              <a:t> 训练</a:t>
            </a:r>
            <a:r>
              <a:rPr lang="en-US" altLang="zh-CN" dirty="0"/>
              <a:t>/</a:t>
            </a:r>
            <a:r>
              <a:rPr lang="zh-CN" altLang="en-US" dirty="0"/>
              <a:t>推理模型；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</a:rPr>
              <a:t>RunTime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/>
            <a:r>
              <a:rPr lang="zh-CN" altLang="en-US" dirty="0"/>
              <a:t>核心运行时组件，负责管理、执行和优化性能。包括数据、模型、并行优化、微调、故障检测以及 </a:t>
            </a:r>
            <a:r>
              <a:rPr lang="en-US" altLang="zh-CN" dirty="0"/>
              <a:t>CheckPoint</a:t>
            </a:r>
            <a:r>
              <a:rPr lang="zh-CN" altLang="en-US" dirty="0"/>
              <a:t> 保存和加载等任务。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</a:rPr>
              <a:t>Ops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/>
            <a:r>
              <a:rPr lang="zh-CN" altLang="en-US" dirty="0"/>
              <a:t>底层内核组件，使用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CUDA</a:t>
            </a:r>
            <a:r>
              <a:rPr lang="zh-CN" altLang="en-US" dirty="0"/>
              <a:t>实现。优化计算和通信，提供底层操作；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74A3DC-6298-8346-A5CD-4898DFF0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846" y="1443893"/>
            <a:ext cx="5341262" cy="48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6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40AD02-2DA7-A544-89B0-450976B3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混合精度训练 </a:t>
            </a:r>
            <a:r>
              <a:rPr lang="en-US" altLang="zh-CN" dirty="0"/>
              <a:t>&amp;&amp;</a:t>
            </a:r>
            <a:r>
              <a:rPr lang="zh-CN" altLang="en-US" dirty="0"/>
              <a:t> 显存占用分析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022804-CEA0-D845-9287-CF7ABFB3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04" y="1910372"/>
            <a:ext cx="9408354" cy="40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40AD02-2DA7-A544-89B0-450976B3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混合精度训练 </a:t>
            </a:r>
            <a:r>
              <a:rPr lang="en-US" altLang="zh-CN" dirty="0"/>
              <a:t>&amp;&amp;</a:t>
            </a:r>
            <a:r>
              <a:rPr lang="zh-CN" altLang="en-US" dirty="0"/>
              <a:t> 显存占用分析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35E89B-D817-4148-90EA-98DCF5084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524511" cy="4994910"/>
          </a:xfrm>
        </p:spPr>
        <p:txBody>
          <a:bodyPr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Model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模型本身相关且必须存储的参数：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Parameters</a:t>
            </a:r>
            <a:r>
              <a:rPr lang="zh-CN" altLang="en-US" dirty="0"/>
              <a:t>：模型参数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Gradients</a:t>
            </a:r>
            <a:r>
              <a:rPr lang="zh-CN" altLang="en-US" dirty="0"/>
              <a:t>：模型梯度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Optimizer States</a:t>
            </a:r>
            <a:r>
              <a:rPr lang="zh-CN" altLang="en-US" dirty="0"/>
              <a:t>：</a:t>
            </a:r>
            <a:r>
              <a:rPr lang="en-US" altLang="zh-CN" dirty="0"/>
              <a:t>Adam</a:t>
            </a:r>
            <a:r>
              <a:rPr lang="zh-CN" altLang="en-US" dirty="0"/>
              <a:t>中 </a:t>
            </a:r>
            <a:r>
              <a:rPr lang="en-US" altLang="zh-CN" dirty="0"/>
              <a:t>momentum</a:t>
            </a:r>
            <a:r>
              <a:rPr lang="zh-CN" altLang="en-US" dirty="0"/>
              <a:t>和</a:t>
            </a:r>
            <a:r>
              <a:rPr lang="en-US" altLang="zh-CN" dirty="0"/>
              <a:t>variance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Residual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非模型必须，训练过程中产生的参数：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Activation</a:t>
            </a:r>
            <a:r>
              <a:rPr lang="zh-CN" altLang="en-US" dirty="0"/>
              <a:t>：激活值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Temporary Buffers</a:t>
            </a:r>
            <a:r>
              <a:rPr lang="zh-CN" altLang="en-US" dirty="0"/>
              <a:t>：临时存储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Unusable Fragmented Memory</a:t>
            </a:r>
            <a:r>
              <a:rPr lang="zh-CN" altLang="en-US" dirty="0"/>
              <a:t>：碎片化存储空间</a:t>
            </a:r>
          </a:p>
        </p:txBody>
      </p:sp>
    </p:spTree>
    <p:extLst>
      <p:ext uri="{BB962C8B-B14F-4D97-AF65-F5344CB8AC3E}">
        <p14:creationId xmlns:p14="http://schemas.microsoft.com/office/powerpoint/2010/main" val="199454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E44DC6-4CB4-E840-B26C-3F38AF6E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B2113A-1832-E94C-9027-3F1B3F95E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Zero Redundancy Optimizer</a:t>
            </a:r>
            <a:r>
              <a:rPr lang="zh-CN" altLang="en-US" dirty="0"/>
              <a:t>，一系列显存优化方法的统称：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）：</a:t>
            </a:r>
            <a:r>
              <a:rPr lang="en-US" altLang="zh-CN" dirty="0"/>
              <a:t>ZeRO1/2/3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ZeRO-R</a:t>
            </a:r>
            <a:r>
              <a:rPr lang="zh-CN" altLang="en-US" dirty="0"/>
              <a:t>（</a:t>
            </a:r>
            <a:r>
              <a:rPr lang="en-US" altLang="zh-CN" dirty="0"/>
              <a:t>Reduce</a:t>
            </a:r>
            <a:r>
              <a:rPr lang="zh-CN" altLang="en-US" dirty="0"/>
              <a:t>）：</a:t>
            </a:r>
            <a:r>
              <a:rPr lang="en-US" altLang="zh-CN" dirty="0"/>
              <a:t> Activation Checkpointing</a:t>
            </a:r>
            <a:r>
              <a:rPr lang="zh-CN" altLang="en-US" dirty="0"/>
              <a:t>、</a:t>
            </a:r>
            <a:r>
              <a:rPr lang="en-US" altLang="zh-CN" dirty="0"/>
              <a:t> Memory Defragmentation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ZeRO-Offload</a:t>
            </a:r>
            <a:r>
              <a:rPr lang="zh-CN" altLang="en-US" dirty="0"/>
              <a:t>：</a:t>
            </a:r>
            <a:r>
              <a:rPr lang="en-US" altLang="zh-CN" dirty="0"/>
              <a:t> Offload Strategy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Offload Schedule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ZeRO-Infinity</a:t>
            </a:r>
            <a:r>
              <a:rPr lang="zh-CN" altLang="en-US" dirty="0"/>
              <a:t>：</a:t>
            </a:r>
            <a:r>
              <a:rPr lang="en-US" altLang="zh-CN" b="1" dirty="0"/>
              <a:t> </a:t>
            </a:r>
            <a:r>
              <a:rPr lang="en-US" altLang="zh-CN" dirty="0"/>
              <a:t>Breaking the GPU Memory Wall for Extreme Scale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37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31067</TotalTime>
  <Words>811</Words>
  <Application>Microsoft Macintosh PowerPoint</Application>
  <PresentationFormat>自定义</PresentationFormat>
  <Paragraphs>116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PowerPoint 演示文稿</vt:lpstr>
      <vt:lpstr>创新特性</vt:lpstr>
      <vt:lpstr>软件架构</vt:lpstr>
      <vt:lpstr>混合精度训练 &amp;&amp; 显存占用分析</vt:lpstr>
      <vt:lpstr>混合精度训练 &amp;&amp; 显存占用分析</vt:lpstr>
      <vt:lpstr>ZeRO 并行</vt:lpstr>
      <vt:lpstr>ZeRO-DP（Data Parallel）</vt:lpstr>
      <vt:lpstr>ZeRO-DP（Data Parallel）</vt:lpstr>
      <vt:lpstr>ZeRO: Where the memory goes?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10560</cp:revision>
  <cp:lastPrinted>2023-09-08T09:14:01Z</cp:lastPrinted>
  <dcterms:created xsi:type="dcterms:W3CDTF">2020-08-28T08:44:19Z</dcterms:created>
  <dcterms:modified xsi:type="dcterms:W3CDTF">2024-03-24T02:16:59Z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